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89B2-B65C-46CE-F6B4-9C56591F6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F332D-EB3E-2B7A-AC2C-B673E309E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E3BFA-BCB8-D82C-7B6E-8B9BD286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3EED7-8C64-7DDB-25D7-53AA4A87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51C14-1E50-B9CF-CD15-E3C8DB23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1353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D921-C12C-032E-906A-70F83795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F8AC7-3F9D-11EC-9198-A8ED172DC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CD3EE-373E-6C81-00E2-C40CE236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527F2-5E0C-27E2-B547-3F5EE45B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1189E-5057-9B3B-0A54-392DE225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3597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C93E2-5E7F-54B8-D91B-EC5A9622F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8FB58-9E70-DF1D-4A54-E534235A8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1C3D1-7A86-D3B8-3229-883FD3DE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9FB2-F37B-0837-15AB-65CEFE09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F31F-9D5A-1B76-2E27-CAA5698F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1010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C17D-0506-4E05-C160-50F4422E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0E778-A3D7-1FBD-9115-CF603557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F5FAC-CBC8-ADD1-E213-FF61D666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1822B-BBCD-995E-A679-88FC8C20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8DD98-B393-40CF-8126-E779ABFC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101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FB51-4EC6-8168-6677-02373CB4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C39ED-8EF8-EB6B-F68D-7B6FCE99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0204-6729-8D62-7A9A-16606BF0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93210-28FD-A102-7771-893E7BDF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D3AF8-99E6-9031-429F-DA2A7E35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601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0836-1BCD-A581-07DD-6BC157D3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B892-EE2F-2D40-02A8-3DBB427CF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25E70-1D1C-5A10-CE2D-6636D4F1D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6979B-DA97-3B7F-D028-FF23880C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23B36-FFAC-5CE1-48D7-22D74E67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7E8CD-40E1-0BFD-D6A4-FFF21D90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5253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229B-82D7-E175-AA2B-3C199070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25E1-B4D8-13FE-FE9C-417ABA435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3F75C-FDD7-AAAC-5CC1-41DD1468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80471-1DFE-52E9-F1C5-D2C428200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D3F3F-A288-72BE-A611-1BF99F59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7422D-348E-7E73-061D-D48796CB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C1854-E79C-52DB-B6CB-42C383ED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A3DB1-E0FB-3356-B325-4A4A648E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3283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ABA9-4517-AD76-CF58-0A107EFE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1365E-C86B-190B-35A0-80001E08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F812A-FA3C-2F6A-C67F-5A5FBF60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77333-F0EB-4D49-6C7D-3DD47617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485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39705-AFA3-494C-09A8-6CFEC963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DB349-12D2-57A7-01C8-57485389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6C45-DF95-4C90-0EF4-5EB25689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410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B1CF-BBA8-E667-5E86-FF05B5F4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C526F-C280-24E9-BC8B-C02252CD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DA189-58BA-DD67-73DA-BA24BE07A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D608F-CB06-50F6-A8B3-2E21C54F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47741-0559-76B4-2609-E2C7B109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9215F-382B-7410-B70D-FC77C522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8344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D0BC-E074-4E35-396E-98F720CC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7F031-895E-4687-FAF8-42148984B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C5653-A60F-F75B-09CC-84E7150E1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58BB9-ED05-6FBF-1FB3-B3527979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1C8DA-A0A3-4744-D70A-76CB1BE7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67FE4-3342-EA14-3A7E-4B54CF4B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0866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11BE8-B60E-6985-8824-C79C6770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0847F-9370-5A8E-3F0A-821508EB9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B79E4-429A-6FF5-A491-BB9631DDA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E1E9-CF80-0E46-8DDD-EA232920D200}" type="datetimeFigureOut">
              <a:rPr lang="en-CH" smtClean="0"/>
              <a:t>09.05.2025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BFB09-AAD6-8D29-6FB9-59A34AB0D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62C4-CA3C-8137-49AE-02CF16483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460E-4DD1-0940-A3BD-B53FB1F962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6431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A794-CCC8-104A-E100-83DAD9FA8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Exercise 9 -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86D4A-3608-916C-3EB4-C0B7CB1437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/>
              <a:t>Nucleophilic Addition to Carbonyl Groups, Hydrate/(Hemi-)Acetal-Formation, Sugar Chemistry</a:t>
            </a:r>
          </a:p>
        </p:txBody>
      </p:sp>
    </p:spTree>
    <p:extLst>
      <p:ext uri="{BB962C8B-B14F-4D97-AF65-F5344CB8AC3E}">
        <p14:creationId xmlns:p14="http://schemas.microsoft.com/office/powerpoint/2010/main" val="149804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28DF-D68B-AC57-8B3C-3DC933491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Acetal/Ketal Formation: 9.3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6CF52-26F2-DBE9-7A80-A78EFE91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Products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Educts</a:t>
            </a:r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D2CD960-E8E3-9C98-CA58-06F73993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70" y="1881230"/>
            <a:ext cx="5384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1AFCAAE-17FA-3B94-B16E-EFC3A173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70" y="3655971"/>
            <a:ext cx="57404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1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934E-5ECD-DEBC-CABB-74B94024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Acetals/Ketal Formation Mechanism: 9.2</a:t>
            </a:r>
            <a:endParaRPr lang="en-CH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BA6E5C6-9073-45F6-9D2E-E3436841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349375"/>
            <a:ext cx="6883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F4817-7FDE-F25A-1D35-AE0C2E2744D4}"/>
              </a:ext>
            </a:extLst>
          </p:cNvPr>
          <p:cNvSpPr txBox="1"/>
          <p:nvPr/>
        </p:nvSpPr>
        <p:spPr>
          <a:xfrm>
            <a:off x="9537700" y="3105834"/>
            <a:ext cx="181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SN1 type </a:t>
            </a:r>
            <a:r>
              <a:rPr lang="en-GB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mechanism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685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B2F38-3B70-DE2E-B370-E234F270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5E77-2873-1B8C-7FBE-A2C31020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Acetals/Ketal Formation Mechanism: 9.2</a:t>
            </a:r>
            <a:endParaRPr lang="en-CH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D1220A8-77D8-6ABB-0CB6-98AEEAC4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52" y="1357056"/>
            <a:ext cx="6523434" cy="21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4F8FC53-EFDC-4D08-FAD0-30903B36C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52" y="3429000"/>
            <a:ext cx="6523434" cy="33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2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3AEF-C766-2A25-08E8-9D7230D3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Sugar ring closure: 9.6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48ACF0B-7078-F77F-F733-D2A82142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63" y="1666875"/>
            <a:ext cx="53467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CABBD29-6F32-2C16-DC78-B81A9C56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46" y="2246870"/>
            <a:ext cx="5017592" cy="39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CB5064-ADB6-055A-D4FA-E2BFB6D50CEF}"/>
              </a:ext>
            </a:extLst>
          </p:cNvPr>
          <p:cNvSpPr txBox="1"/>
          <p:nvPr/>
        </p:nvSpPr>
        <p:spPr>
          <a:xfrm>
            <a:off x="506627" y="177937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DB345-7D93-7DA4-4EB5-E3441D88D191}"/>
              </a:ext>
            </a:extLst>
          </p:cNvPr>
          <p:cNvSpPr txBox="1"/>
          <p:nvPr/>
        </p:nvSpPr>
        <p:spPr>
          <a:xfrm>
            <a:off x="7105134" y="1779373"/>
            <a:ext cx="21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5050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36C53-75E7-1226-84C6-54445847B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3DE8-2A8A-104A-41DE-A23C7A08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Sugar ring closure: 9.7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8E36583-6D75-ADE9-CE97-0E3635E4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603375"/>
            <a:ext cx="76454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5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9604-227B-8CAD-C6AE-38024279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Vitamin C: 9.5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32F7D22-0205-5705-EDBA-9B3431A0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18" y="4253298"/>
            <a:ext cx="7645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206AE593-CB37-C33D-8EA9-F572F6224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6" t="66866"/>
          <a:stretch/>
        </p:blipFill>
        <p:spPr bwMode="auto">
          <a:xfrm>
            <a:off x="1680518" y="1919266"/>
            <a:ext cx="3147197" cy="17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3141C-1AD1-7BB2-6148-78B8F53F49CB}"/>
              </a:ext>
            </a:extLst>
          </p:cNvPr>
          <p:cNvSpPr txBox="1"/>
          <p:nvPr/>
        </p:nvSpPr>
        <p:spPr>
          <a:xfrm>
            <a:off x="4979774" y="2240542"/>
            <a:ext cx="591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ketone groups is in its hydrated form, and the other is an intramolecular hemiketal </a:t>
            </a:r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2AEA41-D4CB-F45C-BA0A-F73A3851C035}"/>
              </a:ext>
            </a:extLst>
          </p:cNvPr>
          <p:cNvCxnSpPr/>
          <p:nvPr/>
        </p:nvCxnSpPr>
        <p:spPr>
          <a:xfrm>
            <a:off x="3138616" y="1810629"/>
            <a:ext cx="0" cy="42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8561CF-F81D-421A-C2E2-23B37F2B7CC2}"/>
              </a:ext>
            </a:extLst>
          </p:cNvPr>
          <p:cNvCxnSpPr>
            <a:cxnSpLocks/>
          </p:cNvCxnSpPr>
          <p:nvPr/>
        </p:nvCxnSpPr>
        <p:spPr>
          <a:xfrm flipH="1" flipV="1">
            <a:off x="3138616" y="2563707"/>
            <a:ext cx="1246145" cy="49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901250-4A63-A0C8-AD91-84437080EB80}"/>
              </a:ext>
            </a:extLst>
          </p:cNvPr>
          <p:cNvCxnSpPr>
            <a:cxnSpLocks/>
          </p:cNvCxnSpPr>
          <p:nvPr/>
        </p:nvCxnSpPr>
        <p:spPr>
          <a:xfrm flipV="1">
            <a:off x="1841157" y="2563707"/>
            <a:ext cx="807307" cy="49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003312A-7ED8-5DA6-8113-8644E577674C}"/>
              </a:ext>
            </a:extLst>
          </p:cNvPr>
          <p:cNvSpPr txBox="1"/>
          <p:nvPr/>
        </p:nvSpPr>
        <p:spPr>
          <a:xfrm>
            <a:off x="1596633" y="28792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59B4B7-BD9C-958B-E4C3-A7129188C06E}"/>
              </a:ext>
            </a:extLst>
          </p:cNvPr>
          <p:cNvSpPr txBox="1"/>
          <p:nvPr/>
        </p:nvSpPr>
        <p:spPr>
          <a:xfrm>
            <a:off x="4384761" y="29163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13E37C-3BCB-D014-D7A7-1D4EBD56A77E}"/>
              </a:ext>
            </a:extLst>
          </p:cNvPr>
          <p:cNvSpPr txBox="1"/>
          <p:nvPr/>
        </p:nvSpPr>
        <p:spPr>
          <a:xfrm>
            <a:off x="3012048" y="1505159"/>
            <a:ext cx="74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152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5A78-DC2D-A336-98A6-4D9239CC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Nucleophilic Addition to Carbonyl Groups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9767-C16A-6A04-E694-ABECCEE5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8807" cy="4351338"/>
          </a:xfrm>
        </p:spPr>
        <p:txBody>
          <a:bodyPr>
            <a:normAutofit fontScale="92500" lnSpcReduction="20000"/>
          </a:bodyPr>
          <a:lstStyle/>
          <a:p>
            <a:r>
              <a:rPr lang="en-CH" dirty="0"/>
              <a:t>Mechanism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Reactivity Trends</a:t>
            </a:r>
          </a:p>
          <a:p>
            <a:pPr lvl="1"/>
            <a:r>
              <a:rPr lang="en-CH" dirty="0"/>
              <a:t>Electronic effects</a:t>
            </a:r>
          </a:p>
          <a:p>
            <a:pPr lvl="2"/>
            <a:r>
              <a:rPr lang="en-GB" dirty="0"/>
              <a:t>Electron withdrawing groups increase reactivity</a:t>
            </a:r>
          </a:p>
          <a:p>
            <a:pPr lvl="2"/>
            <a:r>
              <a:rPr lang="en-GB" dirty="0"/>
              <a:t>Electron pushing groups reduce reactivity</a:t>
            </a:r>
          </a:p>
          <a:p>
            <a:pPr lvl="1"/>
            <a:r>
              <a:rPr lang="en-GB" dirty="0"/>
              <a:t>Steric effects</a:t>
            </a:r>
          </a:p>
          <a:p>
            <a:pPr lvl="2"/>
            <a:r>
              <a:rPr lang="en-GB" dirty="0"/>
              <a:t>Steric bulk reduces reactivity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BE67D-1CD4-16B4-D61B-2338CA84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172960"/>
            <a:ext cx="5026991" cy="1452836"/>
          </a:xfrm>
          <a:prstGeom prst="rect">
            <a:avLst/>
          </a:prstGeom>
        </p:spPr>
      </p:pic>
      <p:pic>
        <p:nvPicPr>
          <p:cNvPr id="1026" name="Picture 2" descr="the carbonyl carbon is highly polarized toward oxygen">
            <a:extLst>
              <a:ext uri="{FF2B5EF4-FFF2-40B4-BE49-F238E27FC236}">
                <a16:creationId xmlns:a16="http://schemas.microsoft.com/office/drawing/2014/main" id="{AF67691D-5A90-2D03-02D6-426778192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11" y="1825625"/>
            <a:ext cx="4731958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DB54D-D2D2-4BB7-A141-DF58A3306537}"/>
              </a:ext>
            </a:extLst>
          </p:cNvPr>
          <p:cNvSpPr txBox="1"/>
          <p:nvPr/>
        </p:nvSpPr>
        <p:spPr>
          <a:xfrm>
            <a:off x="672662" y="6306207"/>
            <a:ext cx="1011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Figure Source: </a:t>
            </a:r>
            <a:r>
              <a:rPr lang="en-GB" dirty="0"/>
              <a:t>https://</a:t>
            </a:r>
            <a:r>
              <a:rPr lang="en-GB" dirty="0" err="1"/>
              <a:t>www.masterorganicchemistry.com</a:t>
            </a:r>
            <a:r>
              <a:rPr lang="en-GB" dirty="0"/>
              <a:t>/2022/09/09/nucleophilic-addition/</a:t>
            </a:r>
            <a:r>
              <a:rPr lang="en-CH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E1CFD8-3D9C-1BAB-5FEA-90EDD3E39E7E}"/>
              </a:ext>
            </a:extLst>
          </p:cNvPr>
          <p:cNvSpPr txBox="1">
            <a:spLocks/>
          </p:cNvSpPr>
          <p:nvPr/>
        </p:nvSpPr>
        <p:spPr>
          <a:xfrm>
            <a:off x="6096000" y="4108068"/>
            <a:ext cx="4962769" cy="2063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/>
              <a:t>Adddition can be reversible for weekly basic nucleophiles and irreversible for highly basic nucleophiles.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1448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94DF-AFF1-86D2-69E2-7157EA5A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Hydrates / (Hemi-)Acetalformation: Nomenclature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0CBB9-63C0-3C58-17FC-68E4E6E73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Hydrates, hemiacetals and acetals are the products of </a:t>
            </a:r>
            <a:r>
              <a:rPr lang="en-GB" b="1" dirty="0"/>
              <a:t>addition reactions</a:t>
            </a:r>
            <a:r>
              <a:rPr lang="en-GB" dirty="0"/>
              <a:t> of oxygen-based nucleophiles (water and alcohols) to </a:t>
            </a:r>
            <a:r>
              <a:rPr lang="en-GB" b="1" dirty="0"/>
              <a:t>aldehydes</a:t>
            </a:r>
            <a:r>
              <a:rPr lang="en-GB" dirty="0"/>
              <a:t> and </a:t>
            </a:r>
            <a:r>
              <a:rPr lang="en-GB" b="1" dirty="0"/>
              <a:t>ketones</a:t>
            </a:r>
            <a:endParaRPr lang="en-CH" dirty="0"/>
          </a:p>
          <a:p>
            <a:r>
              <a:rPr lang="en-CH" dirty="0"/>
              <a:t>Nomenclature</a:t>
            </a:r>
          </a:p>
          <a:p>
            <a:pPr lvl="1"/>
            <a:r>
              <a:rPr lang="en-GB" dirty="0"/>
              <a:t>A </a:t>
            </a:r>
            <a:r>
              <a:rPr lang="en-GB" b="1" dirty="0"/>
              <a:t>hydrate</a:t>
            </a:r>
            <a:r>
              <a:rPr lang="en-GB" dirty="0"/>
              <a:t> contains a carbon with two single bonds to OH.</a:t>
            </a:r>
          </a:p>
          <a:p>
            <a:pPr lvl="1"/>
            <a:r>
              <a:rPr lang="en-GB" dirty="0"/>
              <a:t>A </a:t>
            </a:r>
            <a:r>
              <a:rPr lang="en-GB" b="1" dirty="0"/>
              <a:t>hemiacetal</a:t>
            </a:r>
            <a:r>
              <a:rPr lang="en-GB" dirty="0"/>
              <a:t> contains a carbon with a single bond to OH and a single bond to OR (where R is a carbon group)</a:t>
            </a:r>
          </a:p>
          <a:p>
            <a:pPr lvl="1"/>
            <a:r>
              <a:rPr lang="en-GB" dirty="0"/>
              <a:t>An </a:t>
            </a:r>
            <a:r>
              <a:rPr lang="en-GB" b="1" dirty="0"/>
              <a:t>acetal</a:t>
            </a:r>
            <a:r>
              <a:rPr lang="en-GB" dirty="0"/>
              <a:t> (sometimes called a ketal if originating from a ketone) contains a carbon with two single bonds to OR groups.</a:t>
            </a:r>
          </a:p>
          <a:p>
            <a:endParaRPr lang="en-CH" dirty="0"/>
          </a:p>
        </p:txBody>
      </p:sp>
      <p:pic>
        <p:nvPicPr>
          <p:cNvPr id="2050" name="Picture 2" descr="acetals hemiacetals overview">
            <a:extLst>
              <a:ext uri="{FF2B5EF4-FFF2-40B4-BE49-F238E27FC236}">
                <a16:creationId xmlns:a16="http://schemas.microsoft.com/office/drawing/2014/main" id="{C1C9B4C6-CC50-22A4-C465-1FDEE515A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69484" r="53946" b="11404"/>
          <a:stretch/>
        </p:blipFill>
        <p:spPr bwMode="auto">
          <a:xfrm>
            <a:off x="8421643" y="5630262"/>
            <a:ext cx="3212757" cy="9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cetals hemiacetals overview">
            <a:extLst>
              <a:ext uri="{FF2B5EF4-FFF2-40B4-BE49-F238E27FC236}">
                <a16:creationId xmlns:a16="http://schemas.microsoft.com/office/drawing/2014/main" id="{D7BDC203-9D17-4593-7BC3-88A2D12C0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38872" r="53189" b="40775"/>
          <a:stretch/>
        </p:blipFill>
        <p:spPr bwMode="auto">
          <a:xfrm>
            <a:off x="4653347" y="5630262"/>
            <a:ext cx="3336326" cy="10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cetals hemiacetals overview">
            <a:extLst>
              <a:ext uri="{FF2B5EF4-FFF2-40B4-BE49-F238E27FC236}">
                <a16:creationId xmlns:a16="http://schemas.microsoft.com/office/drawing/2014/main" id="{6E647B4F-9C5A-DCB0-FE50-0E27E5522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11671" r="54000" b="68160"/>
          <a:stretch/>
        </p:blipFill>
        <p:spPr bwMode="auto">
          <a:xfrm>
            <a:off x="838200" y="5639444"/>
            <a:ext cx="3253946" cy="10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4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5EB9-F455-9C23-6FD5-E09FF6F7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Hydrate / (Hemi-)Acetalformation: Reaction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F078-5BA6-1A14-E826-A282FBE6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1930" cy="4351338"/>
          </a:xfrm>
        </p:spPr>
        <p:txBody>
          <a:bodyPr>
            <a:normAutofit/>
          </a:bodyPr>
          <a:lstStyle/>
          <a:p>
            <a:r>
              <a:rPr lang="en-CH" b="1" dirty="0"/>
              <a:t>Hydrateformation</a:t>
            </a:r>
            <a:r>
              <a:rPr lang="en-CH" dirty="0"/>
              <a:t>: Addition of water to aldehydes</a:t>
            </a:r>
          </a:p>
          <a:p>
            <a:endParaRPr lang="en-CH" dirty="0"/>
          </a:p>
          <a:p>
            <a:endParaRPr lang="en-CH" dirty="0"/>
          </a:p>
          <a:p>
            <a:r>
              <a:rPr lang="en-CH" b="1" dirty="0"/>
              <a:t>Hemiacetalformation</a:t>
            </a:r>
            <a:r>
              <a:rPr lang="en-CH" dirty="0"/>
              <a:t>: Addition of an alcohol (ROH) under basic or acidic conditions</a:t>
            </a:r>
          </a:p>
          <a:p>
            <a:r>
              <a:rPr lang="en-CH" b="1" dirty="0"/>
              <a:t>Acetalformation</a:t>
            </a:r>
            <a:r>
              <a:rPr lang="en-CH" dirty="0"/>
              <a:t>: Addition of two alcohol groups (2 ROH) under acidic conditons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1AC54-A6AB-C775-3BF1-7A7E7A60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62" y="2240346"/>
            <a:ext cx="6514070" cy="10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E455E-BB36-B996-DB0A-0C8F505FB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97EE-36BE-15F7-31FE-94272D0B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Sugar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6A1E0-4889-4B87-135D-358573503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/>
              <a:t>Sugars are examples for Hemiacetals in Nature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The ring forms are created through </a:t>
            </a:r>
            <a:r>
              <a:rPr lang="en-GB" b="1" dirty="0"/>
              <a:t>Intramolecular Hemiacetal Formation</a:t>
            </a:r>
            <a:br>
              <a:rPr lang="en-CH" dirty="0"/>
            </a:b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FECA3-289E-E8F4-B4E7-B04602C84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08" y="2416576"/>
            <a:ext cx="7772400" cy="20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7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8EC2-F5DA-1E84-4366-FF487248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076" y="2428703"/>
            <a:ext cx="2360140" cy="1325563"/>
          </a:xfrm>
        </p:spPr>
        <p:txBody>
          <a:bodyPr/>
          <a:lstStyle/>
          <a:p>
            <a:r>
              <a:rPr lang="en-CH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4362-BE4A-11CB-DC6B-C328C05EF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27157"/>
            <a:ext cx="10515600" cy="2049806"/>
          </a:xfrm>
        </p:spPr>
        <p:txBody>
          <a:bodyPr/>
          <a:lstStyle/>
          <a:p>
            <a:r>
              <a:rPr lang="en-CH" dirty="0"/>
              <a:t>Nucleophilic Additon and Reactivity: 9.1, 9.4</a:t>
            </a:r>
          </a:p>
          <a:p>
            <a:r>
              <a:rPr lang="en-CH" dirty="0"/>
              <a:t>Hydrate and (Hemi-)Acetalformation: 9.8, 9.3, 9.2</a:t>
            </a:r>
          </a:p>
          <a:p>
            <a:r>
              <a:rPr lang="en-CH" dirty="0"/>
              <a:t>Sugar Chemistry &amp; Biological Application: 9.6, 9.7, 9.5</a:t>
            </a:r>
          </a:p>
        </p:txBody>
      </p:sp>
    </p:spTree>
    <p:extLst>
      <p:ext uri="{BB962C8B-B14F-4D97-AF65-F5344CB8AC3E}">
        <p14:creationId xmlns:p14="http://schemas.microsoft.com/office/powerpoint/2010/main" val="278808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8DA2-A994-7117-2D0E-5D8EC08F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Nucleophilic Additon and Reactivity: 9.1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E27B83-DBAA-0F56-7E4F-C5379FE24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b="64162"/>
          <a:stretch/>
        </p:blipFill>
        <p:spPr bwMode="auto">
          <a:xfrm>
            <a:off x="2570204" y="1567121"/>
            <a:ext cx="6953079" cy="204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6616210-6A4E-C4F9-F0B2-32378EF4B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t="64660" r="1727" b="-498"/>
          <a:stretch/>
        </p:blipFill>
        <p:spPr bwMode="auto">
          <a:xfrm>
            <a:off x="2570204" y="4266813"/>
            <a:ext cx="6953079" cy="204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9B99B-BEF2-71FF-4CE3-BDC1EC0B826B}"/>
              </a:ext>
            </a:extLst>
          </p:cNvPr>
          <p:cNvSpPr txBox="1"/>
          <p:nvPr/>
        </p:nvSpPr>
        <p:spPr>
          <a:xfrm>
            <a:off x="2693772" y="3756367"/>
            <a:ext cx="149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CH" dirty="0"/>
              <a:t>ost reactive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314E6-857A-6F08-ECF6-F369572DED0C}"/>
              </a:ext>
            </a:extLst>
          </p:cNvPr>
          <p:cNvSpPr txBox="1"/>
          <p:nvPr/>
        </p:nvSpPr>
        <p:spPr>
          <a:xfrm>
            <a:off x="5299157" y="6086727"/>
            <a:ext cx="149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CH" dirty="0"/>
              <a:t>ost reactive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64851-29A9-53FD-2442-DD4148122370}"/>
              </a:ext>
            </a:extLst>
          </p:cNvPr>
          <p:cNvSpPr txBox="1"/>
          <p:nvPr/>
        </p:nvSpPr>
        <p:spPr>
          <a:xfrm>
            <a:off x="5299158" y="3756367"/>
            <a:ext cx="149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Least</a:t>
            </a:r>
            <a:r>
              <a:rPr lang="en-CH" dirty="0"/>
              <a:t> reactive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D1F69-F30D-B327-AFAF-AF6D407514C6}"/>
              </a:ext>
            </a:extLst>
          </p:cNvPr>
          <p:cNvSpPr txBox="1"/>
          <p:nvPr/>
        </p:nvSpPr>
        <p:spPr>
          <a:xfrm>
            <a:off x="2693772" y="6086727"/>
            <a:ext cx="1495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Least</a:t>
            </a:r>
            <a:r>
              <a:rPr lang="en-CH" dirty="0"/>
              <a:t> reactive</a:t>
            </a:r>
          </a:p>
        </p:txBody>
      </p:sp>
    </p:spTree>
    <p:extLst>
      <p:ext uri="{BB962C8B-B14F-4D97-AF65-F5344CB8AC3E}">
        <p14:creationId xmlns:p14="http://schemas.microsoft.com/office/powerpoint/2010/main" val="405059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88EA5-9FA3-277F-FC5E-AC8A2CA3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C16A-9EF9-10FF-FA76-503D589B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Nucleophilic Additon and Reactivity: 9.4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AF2195-643D-17BF-ADE0-758CA06B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02" y="1690688"/>
            <a:ext cx="52705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D788EF6-E870-2610-E9B2-AA4EA92A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02" y="4151312"/>
            <a:ext cx="68199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9FAC91-B954-59DA-372B-2148544C7DC1}"/>
              </a:ext>
            </a:extLst>
          </p:cNvPr>
          <p:cNvSpPr txBox="1"/>
          <p:nvPr/>
        </p:nvSpPr>
        <p:spPr>
          <a:xfrm>
            <a:off x="838200" y="2075935"/>
            <a:ext cx="1484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Reaction</a:t>
            </a:r>
            <a:br>
              <a:rPr lang="en-CH" dirty="0"/>
            </a:br>
            <a:r>
              <a:rPr lang="en-CH" dirty="0"/>
              <a:t>Mechanism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B7579-6522-9F64-EFB9-92B8D7A8FD3B}"/>
              </a:ext>
            </a:extLst>
          </p:cNvPr>
          <p:cNvSpPr txBox="1"/>
          <p:nvPr/>
        </p:nvSpPr>
        <p:spPr>
          <a:xfrm>
            <a:off x="838199" y="4844146"/>
            <a:ext cx="171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Stereochemical</a:t>
            </a:r>
            <a:br>
              <a:rPr lang="en-CH" dirty="0"/>
            </a:br>
            <a:r>
              <a:rPr lang="en-CH" dirty="0"/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118667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FE72-BF40-FE6E-6E9A-4F85001D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Hydrate Formation: 9.8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DD2BE20-112C-9583-063E-BACA48957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07"/>
          <a:stretch/>
        </p:blipFill>
        <p:spPr bwMode="auto">
          <a:xfrm>
            <a:off x="2539313" y="2162089"/>
            <a:ext cx="5867400" cy="15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529B9CB-578A-0FD9-2EE0-9A95FF5D1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9" b="-2062"/>
          <a:stretch/>
        </p:blipFill>
        <p:spPr bwMode="auto">
          <a:xfrm>
            <a:off x="2539313" y="4227855"/>
            <a:ext cx="5867400" cy="15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6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354</Words>
  <Application>Microsoft Macintosh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Exercise 9 - Discussion</vt:lpstr>
      <vt:lpstr>Nucleophilic Addition to Carbonyl Groups</vt:lpstr>
      <vt:lpstr>Hydrates / (Hemi-)Acetalformation: Nomenclature</vt:lpstr>
      <vt:lpstr>Hydrate / (Hemi-)Acetalformation: Reaction Mechanisms</vt:lpstr>
      <vt:lpstr>Sugar Chemistry</vt:lpstr>
      <vt:lpstr>Exercises</vt:lpstr>
      <vt:lpstr>Nucleophilic Additon and Reactivity: 9.1</vt:lpstr>
      <vt:lpstr>Nucleophilic Additon and Reactivity: 9.4</vt:lpstr>
      <vt:lpstr>Hydrate Formation: 9.8</vt:lpstr>
      <vt:lpstr>Acetal/Ketal Formation: 9.3 </vt:lpstr>
      <vt:lpstr>Acetals/Ketal Formation Mechanism: 9.2</vt:lpstr>
      <vt:lpstr>Acetals/Ketal Formation Mechanism: 9.2</vt:lpstr>
      <vt:lpstr>Sugar ring closure: 9.6</vt:lpstr>
      <vt:lpstr>Sugar ring closure: 9.7</vt:lpstr>
      <vt:lpstr>Vitamin C: 9.5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Julius Wenckstern</dc:creator>
  <cp:lastModifiedBy>Julius Wenckstern</cp:lastModifiedBy>
  <cp:revision>4</cp:revision>
  <dcterms:created xsi:type="dcterms:W3CDTF">2025-05-09T08:28:40Z</dcterms:created>
  <dcterms:modified xsi:type="dcterms:W3CDTF">2025-05-09T14:41:41Z</dcterms:modified>
</cp:coreProperties>
</file>